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 Medium" panose="020B0604020202020204" charset="0"/>
      <p:regular r:id="rId18"/>
    </p:embeddedFont>
    <p:embeddedFont>
      <p:font typeface="DM Sans Sem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32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A6F56-860E-2545-04B4-53D45C0A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28E0E-FD52-60B5-82AC-55818DDB1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B9BC2-0F6D-7F64-6A7E-929CAE8F7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21B7F-DCC7-94ED-5021-CBBEFC71B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861" y="117487"/>
            <a:ext cx="806027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Title- </a:t>
            </a:r>
            <a:r>
              <a:rPr lang="en-US" sz="2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are the typical steps for integrating 		SWC with BSW and generating RTE</a:t>
            </a:r>
            <a:r>
              <a:rPr lang="en-US" sz="2400" dirty="0" smtClean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.</a:t>
            </a:r>
          </a:p>
          <a:p>
            <a:endParaRPr lang="en-US" sz="2400" dirty="0" smtClean="0">
              <a:solidFill>
                <a:srgbClr val="030303"/>
              </a:solidFill>
              <a:latin typeface="DM Sans Semi Bold" pitchFamily="34" charset="0"/>
              <a:ea typeface="DM Sans Semi Bold" pitchFamily="34" charset="-122"/>
              <a:cs typeface="DM Sans Semi Bold" pitchFamily="34" charset="-120"/>
            </a:endParaRPr>
          </a:p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DM Sans Semi Bold" pitchFamily="34" charset="0"/>
              </a:rPr>
              <a:t>Presentation Made by :- Jyotisman Kirti Prakash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BEC3A3-F2FE-DB16-7F95-BD4A0FEBA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959162"/>
              </p:ext>
            </p:extLst>
          </p:nvPr>
        </p:nvGraphicFramePr>
        <p:xfrm>
          <a:off x="387922" y="2112081"/>
          <a:ext cx="8545550" cy="5841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093">
                  <a:extLst>
                    <a:ext uri="{9D8B030D-6E8A-4147-A177-3AD203B41FA5}">
                      <a16:colId xmlns:a16="http://schemas.microsoft.com/office/drawing/2014/main" val="3847059001"/>
                    </a:ext>
                  </a:extLst>
                </a:gridCol>
                <a:gridCol w="6056457">
                  <a:extLst>
                    <a:ext uri="{9D8B030D-6E8A-4147-A177-3AD203B41FA5}">
                      <a16:colId xmlns:a16="http://schemas.microsoft.com/office/drawing/2014/main" val="4039393690"/>
                    </a:ext>
                  </a:extLst>
                </a:gridCol>
              </a:tblGrid>
              <a:tr h="957492">
                <a:tc>
                  <a:txBody>
                    <a:bodyPr/>
                    <a:lstStyle/>
                    <a:p>
                      <a:pPr algn="l"/>
                      <a:r>
                        <a:rPr lang="en-IN" sz="4400" dirty="0"/>
                        <a:t>Group - 5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800" dirty="0" smtClean="0"/>
                        <a:t>Topics of </a:t>
                      </a:r>
                      <a:r>
                        <a:rPr lang="en-IN" sz="2800" dirty="0"/>
                        <a:t>each members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980970"/>
                  </a:ext>
                </a:extLst>
              </a:tr>
              <a:tr h="1053611"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Ushashri</a:t>
                      </a:r>
                      <a:r>
                        <a:rPr lang="en-IN" dirty="0"/>
                        <a:t>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Integrating SWC with BSW and   Generating RTE in AUTOSAR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Key Concepts: SWC, BSW, and RTE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02646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Prince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Typical Steps for SWC Integration with BSW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RTE Generation Overview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06798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Vikash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RTE Contract Phase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RTE Generation Phase: Configuration Editing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107449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Deepak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RTE Generation Phase: Code Generation</a:t>
                      </a:r>
                      <a:endParaRPr lang="en-IN" sz="1800" dirty="0">
                        <a:solidFill>
                          <a:srgbClr val="030303"/>
                        </a:solidFill>
                        <a:latin typeface="DM Sans Semi Bold" pitchFamily="34" charset="0"/>
                        <a:ea typeface="DM Sans Semi Bold" pitchFamily="34" charset="-122"/>
                        <a:cs typeface="DM Sans Semi Bold" pitchFamily="34" charset="-12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Communication Setup via RTE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00574"/>
                  </a:ext>
                </a:extLst>
              </a:tr>
              <a:tr h="957492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Suma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Runnable Mapping and Scheduling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30303"/>
                          </a:solidFill>
                          <a:latin typeface="DM Sans Semi Bold" pitchFamily="34" charset="0"/>
                          <a:ea typeface="DM Sans Semi Bold" pitchFamily="34" charset="-122"/>
                          <a:cs typeface="DM Sans Semi Bold" pitchFamily="34" charset="-120"/>
                        </a:rPr>
                        <a:t>Summary and Best Practices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597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5249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Runnable Mapping and Scheduling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391603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OS Task Mapping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91603" y="2351603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RTE meticulously maps SWC runnables to specific Operating System tasks or events based on the system's configuration.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753683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391603" y="3824526"/>
            <a:ext cx="286357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Triggering Mechanisms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391603" y="4352806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Supports triggering runnables periodically (at fixed intervals) or on specific events, such as the reception of new data.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5754886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391603" y="5825728"/>
            <a:ext cx="29447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Scheduler Coordination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91603" y="6354008"/>
            <a:ext cx="567213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Coordinates seamlessly with the BSW scheduler to manage task execution and precise timing, optimising system performance.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899" y="1823323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5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397" y="3056334"/>
            <a:ext cx="6952178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Summary and Best Practices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397" y="3983236"/>
            <a:ext cx="13227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Effective integration of SWC with BSW and RTE generation is pivotal for robust AUTOSAR systems.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1397" y="4529138"/>
            <a:ext cx="6513552" cy="1475184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01779" y="4729520"/>
            <a:ext cx="260758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Precise Configuration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1779" y="5162907"/>
            <a:ext cx="611278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Requires meticulous SWC and ECU configuration before RTE generation.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332" y="4529138"/>
            <a:ext cx="6513671" cy="1475184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615714" y="4729520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Iterative Process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15714" y="5162907"/>
            <a:ext cx="6112907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RTE generation is iterative; changes in SWC necessitate regeneration.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1397" y="6204704"/>
            <a:ext cx="6513552" cy="1475184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01779" y="6405086"/>
            <a:ext cx="29072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&amp; Reusability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01779" y="6838474"/>
            <a:ext cx="611278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Proper configuration ensures hardware independence, reusability, and system scalability.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415332" y="6204704"/>
            <a:ext cx="6513671" cy="1475184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7615714" y="6405086"/>
            <a:ext cx="250519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Leverage Tools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15714" y="6838474"/>
            <a:ext cx="6112907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Utilise AUTOSAR tools (e.g., DaVinci Configurator) for efficient integration.</a:t>
            </a:r>
            <a:endParaRPr lang="en-US" sz="15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08DE58-C76D-13FD-10E7-8AE9FD52EC8E}"/>
              </a:ext>
            </a:extLst>
          </p:cNvPr>
          <p:cNvSpPr/>
          <p:nvPr/>
        </p:nvSpPr>
        <p:spPr>
          <a:xfrm>
            <a:off x="12846205" y="7805854"/>
            <a:ext cx="1784195" cy="30742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5E7E-0516-FA79-9F0D-D7842C381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2E97C02-D762-61F4-3D13-4045DBE35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AACE681-B43D-AA38-0430-F77FF8CFED3F}"/>
              </a:ext>
            </a:extLst>
          </p:cNvPr>
          <p:cNvSpPr/>
          <p:nvPr/>
        </p:nvSpPr>
        <p:spPr>
          <a:xfrm>
            <a:off x="793790" y="17928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Integrating SWC with BSW and Generating RTE in AUTOSAR 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0616F5-B2BA-0CF7-3CD3-06FD145000CF}"/>
              </a:ext>
            </a:extLst>
          </p:cNvPr>
          <p:cNvSpPr/>
          <p:nvPr/>
        </p:nvSpPr>
        <p:spPr>
          <a:xfrm>
            <a:off x="7937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presentation outlines the typical steps involved in integrating Software Components (SWC) with Basic Software (BSW) and generating the Runtime Environment (RTE) within an AUTOSAR-compliant automotive system. We will explore the fundamental layers, the roles of each component, and the critical process of RTE generation that underpins seamless communication.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8982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750"/>
            <a:ext cx="9311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Concepts: SWC, BSW, and RTE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954298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69129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Software Components (SWC)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5360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Application layer software units, designed to be independent of specific hardware, focusing on functional logic.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954298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691295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Basic Software (BSW)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18171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hardware abstraction and essential services like communication, memory management, and diagnostics.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954298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69129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Runtime Environment (RTE)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53604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crucial middleware that implements the Virtual Functional Bus (VFB), enabling communication between SWCs and BSW.</a:t>
            </a: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6CDD1B-13D4-17DC-D2CE-1A962D36FD5C}"/>
              </a:ext>
            </a:extLst>
          </p:cNvPr>
          <p:cNvSpPr/>
          <p:nvPr/>
        </p:nvSpPr>
        <p:spPr>
          <a:xfrm>
            <a:off x="12868507" y="7805854"/>
            <a:ext cx="1650381" cy="30108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417" y="525185"/>
            <a:ext cx="9993273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Typical Steps for SWC Integration with BSW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7" y="1623179"/>
            <a:ext cx="6413897" cy="641389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5706" y="1623179"/>
            <a:ext cx="763905" cy="1482328"/>
          </a:xfrm>
          <a:prstGeom prst="roundRect">
            <a:avLst>
              <a:gd name="adj" fmla="val 36001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794427" y="2185273"/>
            <a:ext cx="286464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510588" y="1814155"/>
            <a:ext cx="2573417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Define SWC Interfaces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10588" y="2303502"/>
            <a:ext cx="545901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Specify ports (sender/receiver, client/server) and runnables (executable code entities) for each SWC.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5706" y="3248739"/>
            <a:ext cx="763905" cy="1482328"/>
          </a:xfrm>
          <a:prstGeom prst="roundRect">
            <a:avLst>
              <a:gd name="adj" fmla="val 36001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794427" y="3810833"/>
            <a:ext cx="286464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8510588" y="3439716"/>
            <a:ext cx="2387203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Map SWCs to ECUs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510588" y="3929063"/>
            <a:ext cx="545901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Assign SWC instances to specific Electronic Control Units (ECUs) and define their communication relationships.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5706" y="4874300"/>
            <a:ext cx="763905" cy="1482328"/>
          </a:xfrm>
          <a:prstGeom prst="roundRect">
            <a:avLst>
              <a:gd name="adj" fmla="val 360011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794427" y="5436394"/>
            <a:ext cx="286464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510588" y="5065276"/>
            <a:ext cx="275284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Configure BSW Modules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510588" y="5554623"/>
            <a:ext cx="5459016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Adjust BSW modules (e.g., COM, OS) to align with the specific needs and interfaces of the integrated SWCs.</a:t>
            </a:r>
            <a:endParaRPr lang="en-US" sz="15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72778B-B0D5-D1FF-2879-B5518B41E747}"/>
              </a:ext>
            </a:extLst>
          </p:cNvPr>
          <p:cNvSpPr/>
          <p:nvPr/>
        </p:nvSpPr>
        <p:spPr>
          <a:xfrm>
            <a:off x="12890810" y="7772400"/>
            <a:ext cx="1639229" cy="36799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2794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RTE Generation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RTE generation is a highly ECU-specific process, precisely tailored to how Software Components (SWCs) are deployed on a particular Electronic Control Unit. It involves two primary phases: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RTE Contract Phase: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Defining the API between SWCs and RTE.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94323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RTE Generation Phase: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Creating the actual executable code.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45865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Ultimately, the RTE guarantees seamless, abstract communication between SWCs and the underlying BSW modules, adhering to the Virtual Functional Bus concept.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98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RTE Contract Phase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651611" y="1791117"/>
            <a:ext cx="30920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244245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Interface Definitions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Utilises AUTOSAR interface definitions to establish application header files.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423761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651611" y="3462397"/>
            <a:ext cx="30920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244245" y="3494603"/>
            <a:ext cx="331243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Component API (Contract)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244245" y="4022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Defines the clear interface (contract) between each SWC and the RTE.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74280" y="5095042"/>
            <a:ext cx="463868" cy="463868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651611" y="5133677"/>
            <a:ext cx="30920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244245" y="5165884"/>
            <a:ext cx="305585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Hardware Independence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244245" y="5694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Enables SWC developers to implement source code without needing to know specific communication details.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E7EE0F-32C5-0604-E903-97E4998F95D2}"/>
              </a:ext>
            </a:extLst>
          </p:cNvPr>
          <p:cNvSpPr/>
          <p:nvPr/>
        </p:nvSpPr>
        <p:spPr>
          <a:xfrm>
            <a:off x="12823902" y="7683190"/>
            <a:ext cx="1706137" cy="4113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12070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RTE Generation Phase: Configuration Editing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4547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Collect ECU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66903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Gather all necessary ECU configuration data, including SWC instances, runnables, events, and communication links.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44547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178617"/>
            <a:ext cx="308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Resolve Dependencies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66903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specialised RTE Configuration Editor tools to resolve complex configuration dependencies and ensure consistency.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44547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8617"/>
            <a:ext cx="3674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Configure Related Modules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69036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Properly configure related modules like the COM stack and the Operating System (OS) scheduler according to SWC needs.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B8507A-E2B4-16AD-BEA6-AE0AC32CA7D2}"/>
              </a:ext>
            </a:extLst>
          </p:cNvPr>
          <p:cNvSpPr/>
          <p:nvPr/>
        </p:nvSpPr>
        <p:spPr>
          <a:xfrm>
            <a:off x="12723155" y="7738946"/>
            <a:ext cx="1773043" cy="49065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5124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RTE Generation Phase: Code Generation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86207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C9770"/>
          </a:solidFill>
          <a:ln/>
        </p:spPr>
      </p:sp>
      <p:sp>
        <p:nvSpPr>
          <p:cNvPr id="5" name="Text 2"/>
          <p:cNvSpPr/>
          <p:nvPr/>
        </p:nvSpPr>
        <p:spPr>
          <a:xfrm>
            <a:off x="7883366" y="1752481"/>
            <a:ext cx="272450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Generate Source Files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883366" y="2280761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 generation of RTE source files (e.g., Rte.c, Rte.h) specifically for each ECU.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462516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C9770"/>
          </a:solidFill>
          <a:ln/>
        </p:spPr>
      </p:sp>
      <p:sp>
        <p:nvSpPr>
          <p:cNvPr id="8" name="Text 5"/>
          <p:cNvSpPr/>
          <p:nvPr/>
        </p:nvSpPr>
        <p:spPr>
          <a:xfrm>
            <a:off x="7883366" y="3352919"/>
            <a:ext cx="338459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Map Runnables to OS Tasks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83366" y="3881199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Assign SWC runnables to specific Operating System tasks, defining scheduling parameters like priority and preemption.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6295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C9770"/>
          </a:solidFill>
          <a:ln/>
        </p:spPr>
      </p:sp>
      <p:sp>
        <p:nvSpPr>
          <p:cNvPr id="11" name="Text 8"/>
          <p:cNvSpPr/>
          <p:nvPr/>
        </p:nvSpPr>
        <p:spPr>
          <a:xfrm>
            <a:off x="7883366" y="4953357"/>
            <a:ext cx="339673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 Communication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883366" y="5481638"/>
            <a:ext cx="6033016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Establish robust communication mechanisms for both intra-ECU (within the same ECU) and inter-ECU (between different ECUs) SWC interactions.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1C833A-37D5-E111-CCBA-D4E4830E69D8}"/>
              </a:ext>
            </a:extLst>
          </p:cNvPr>
          <p:cNvSpPr/>
          <p:nvPr/>
        </p:nvSpPr>
        <p:spPr>
          <a:xfrm>
            <a:off x="12846205" y="7660888"/>
            <a:ext cx="1694985" cy="56871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8207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Communication Setup via RTE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968710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Virtual Functional Bus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59129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RTE implements the Virtual Functional Bus (VFB) connections, handling data transfer whether locally within an ECU or across networks (e.g., CAN, FlexRay).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Interface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45912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Supports various interface types including client-server, sender-receiver, and mode switch for flexible interaction.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1824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Exclusive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45912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Ensures that SWCs can only access BSW services exclusively through the defined RTE interfaces, maintaining architectural integrity.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99B2AD-52E3-CCCC-159F-3CB7ACCE04A9}"/>
              </a:ext>
            </a:extLst>
          </p:cNvPr>
          <p:cNvSpPr/>
          <p:nvPr/>
        </p:nvSpPr>
        <p:spPr>
          <a:xfrm>
            <a:off x="12823902" y="7672039"/>
            <a:ext cx="1672683" cy="43489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828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Inter Medium</vt:lpstr>
      <vt:lpstr>DM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5</cp:revision>
  <dcterms:created xsi:type="dcterms:W3CDTF">2025-07-29T08:40:34Z</dcterms:created>
  <dcterms:modified xsi:type="dcterms:W3CDTF">2025-07-30T00:52:44Z</dcterms:modified>
</cp:coreProperties>
</file>